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9" r:id="rId5"/>
    <p:sldId id="649" r:id="rId6"/>
    <p:sldId id="629" r:id="rId7"/>
    <p:sldId id="650" r:id="rId8"/>
    <p:sldId id="651" r:id="rId9"/>
    <p:sldId id="652" r:id="rId10"/>
    <p:sldId id="653" r:id="rId11"/>
    <p:sldId id="654" r:id="rId12"/>
    <p:sldId id="657" r:id="rId13"/>
    <p:sldId id="656" r:id="rId14"/>
    <p:sldId id="658" r:id="rId15"/>
    <p:sldId id="659" r:id="rId16"/>
    <p:sldId id="655" r:id="rId17"/>
    <p:sldId id="646" r:id="rId18"/>
    <p:sldId id="647" r:id="rId19"/>
    <p:sldId id="66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99CB5"/>
    <a:srgbClr val="BF8A3C"/>
    <a:srgbClr val="4CA1BB"/>
    <a:srgbClr val="5BC0DE"/>
    <a:srgbClr val="C8913F"/>
    <a:srgbClr val="EFAD4C"/>
    <a:srgbClr val="B0C822"/>
    <a:srgbClr val="11556C"/>
    <a:srgbClr val="8B9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5C04A-1A78-4E03-B68F-7C0F433B2100}" v="3" dt="2022-06-16T18:24:44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A72F3A-3AA3-3D4B-B3CA-395BA40F81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0EE91-132D-184F-80CE-8631904D49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A1500-C4A4-3E49-B7B8-774717CE8F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57B45-5B4D-DD45-A313-3150A51790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D8607-5A93-F94C-B054-3AC3A98A08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70F64-987E-0949-BF74-70CAA0D3BA0F}" type="datetimeFigureOut">
              <a:rPr lang="en-US" smtClean="0"/>
              <a:t>6/19/2022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2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F983-DB1D-44BC-8DD0-50C118D5B7A6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27B77-A944-4AFC-93FF-64E515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8ACA3-6682-CA49-A5BF-A83395BA95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168" b="24984"/>
          <a:stretch/>
        </p:blipFill>
        <p:spPr>
          <a:xfrm>
            <a:off x="515379" y="1447867"/>
            <a:ext cx="11123660" cy="26757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0C4252-0D36-7A4B-9F0B-1D8C9CE8B650}"/>
              </a:ext>
            </a:extLst>
          </p:cNvPr>
          <p:cNvSpPr txBox="1"/>
          <p:nvPr userDrawn="1"/>
        </p:nvSpPr>
        <p:spPr>
          <a:xfrm>
            <a:off x="0" y="3983155"/>
            <a:ext cx="12192001" cy="317311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C940E3-7C86-FD4B-9F20-EA732D7D3796}"/>
              </a:ext>
            </a:extLst>
          </p:cNvPr>
          <p:cNvSpPr txBox="1"/>
          <p:nvPr userDrawn="1"/>
        </p:nvSpPr>
        <p:spPr>
          <a:xfrm>
            <a:off x="0" y="4297681"/>
            <a:ext cx="12192000" cy="2560319"/>
          </a:xfrm>
          <a:prstGeom prst="rect">
            <a:avLst/>
          </a:prstGeom>
          <a:solidFill>
            <a:srgbClr val="11556C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3C795503-74D9-1E43-85CE-A47C80407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725" y="4583880"/>
            <a:ext cx="9099285" cy="874107"/>
          </a:xfrm>
        </p:spPr>
        <p:txBody>
          <a:bodyPr anchor="b">
            <a:noAutofit/>
          </a:bodyPr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12BDA6D-B99F-A044-A17B-0A1A2E65B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299" y="5476140"/>
            <a:ext cx="9099287" cy="482324"/>
          </a:xfrm>
        </p:spPr>
        <p:txBody>
          <a:bodyPr anchor="t">
            <a:no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5D2533C-F0C7-F944-BCC4-66F0C6812E36}"/>
              </a:ext>
            </a:extLst>
          </p:cNvPr>
          <p:cNvSpPr txBox="1">
            <a:spLocks/>
          </p:cNvSpPr>
          <p:nvPr userDrawn="1"/>
        </p:nvSpPr>
        <p:spPr>
          <a:xfrm>
            <a:off x="507997" y="6164701"/>
            <a:ext cx="9099287" cy="4823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B40F8E-42AA-DC4D-A649-DF7D2C374D9D}"/>
              </a:ext>
            </a:extLst>
          </p:cNvPr>
          <p:cNvGrpSpPr/>
          <p:nvPr userDrawn="1"/>
        </p:nvGrpSpPr>
        <p:grpSpPr>
          <a:xfrm>
            <a:off x="9878172" y="436109"/>
            <a:ext cx="1750505" cy="806220"/>
            <a:chOff x="1160554" y="4624008"/>
            <a:chExt cx="2368799" cy="1090984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49B1C4F-CFB6-2648-B523-B6B900D96D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60554" y="4624008"/>
              <a:ext cx="1090984" cy="1090984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CD7F1E5-6C1D-BF48-9743-AA02EAA1D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563639" y="4634056"/>
              <a:ext cx="965714" cy="1032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146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icture + Side Panel 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08030" y="0"/>
            <a:ext cx="4883970" cy="6858000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297812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582EE6C-41B9-FE4D-9E3E-0FB346C6D8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EDA333-6CCF-2E4C-A37A-1830D2E2AA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5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rge Picture + Side Panel 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297812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08030" y="0"/>
            <a:ext cx="4883970" cy="6858000"/>
          </a:xfrm>
          <a:prstGeom prst="rect">
            <a:avLst/>
          </a:prstGeom>
          <a:solidFill>
            <a:srgbClr val="EFAD4C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189919E-78D9-E845-9597-1668B4BD6C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032399-F7E7-3F4A-8A3E-82994E7A66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6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rge Picture + Side Panel 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297812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08030" y="0"/>
            <a:ext cx="4883970" cy="6858000"/>
          </a:xfrm>
          <a:prstGeom prst="rect">
            <a:avLst/>
          </a:prstGeom>
          <a:solidFill>
            <a:srgbClr val="5BC0DE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9958F3F-ADC4-9240-9F22-BF8A6B211E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6C763D-FDB4-CE4B-957E-8C13F95999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24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E2F3FC-C2FB-6044-BD55-09A02984A9CD}"/>
              </a:ext>
            </a:extLst>
          </p:cNvPr>
          <p:cNvSpPr txBox="1"/>
          <p:nvPr userDrawn="1"/>
        </p:nvSpPr>
        <p:spPr>
          <a:xfrm>
            <a:off x="0" y="0"/>
            <a:ext cx="10850880" cy="6858000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8B9E1A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4C068A-5B27-FA47-9047-BD6ACCA02B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4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E2F3FC-C2FB-6044-BD55-09A02984A9CD}"/>
              </a:ext>
            </a:extLst>
          </p:cNvPr>
          <p:cNvSpPr txBox="1"/>
          <p:nvPr userDrawn="1"/>
        </p:nvSpPr>
        <p:spPr>
          <a:xfrm>
            <a:off x="0" y="0"/>
            <a:ext cx="10850880" cy="6858000"/>
          </a:xfrm>
          <a:prstGeom prst="rect">
            <a:avLst/>
          </a:prstGeom>
          <a:solidFill>
            <a:srgbClr val="EFAD4C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BF8A3C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721186-55E2-B54B-9EB9-7BB91FCFC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1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E2F3FC-C2FB-6044-BD55-09A02984A9CD}"/>
              </a:ext>
            </a:extLst>
          </p:cNvPr>
          <p:cNvSpPr txBox="1"/>
          <p:nvPr userDrawn="1"/>
        </p:nvSpPr>
        <p:spPr>
          <a:xfrm>
            <a:off x="0" y="0"/>
            <a:ext cx="10850880" cy="6858000"/>
          </a:xfrm>
          <a:prstGeom prst="rect">
            <a:avLst/>
          </a:prstGeom>
          <a:solidFill>
            <a:srgbClr val="5BC0DE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499CB5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07FDA1-96F3-DF43-9BB0-EF20984681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8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B2AD015-9131-C243-8297-308D6EE125B4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393578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8665FB-1017-D849-AF29-9A62C4C068DA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83000D7-C5B3-CD4A-B986-DC441F7D9A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10C3D97-471A-4647-B364-4BD97E98C5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40EA55-C846-0549-9DB2-93831B9264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92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297"/>
            <a:ext cx="5342627" cy="3952413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439B948-DA24-D049-A430-91CDA1E6ADC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9775" y="1762298"/>
            <a:ext cx="5342627" cy="3952412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6B95B6-E1E6-344A-97A6-F97CF01ABEF3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AAFF889-5E79-1743-96D0-C69D7D2BF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F04F58E-C901-9440-9B68-0A39ED855501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C0F3D43-E9EA-FD42-9654-38051EA022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E5A9BC5-ACAB-F942-9473-50966069C4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FBB0386-4F63-2D4A-8661-751021BC92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63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02D45EEA-5E6E-7E4B-B689-1076AEFF92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8987" y="1762298"/>
            <a:ext cx="5343415" cy="3952411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C46BB2C2-D3A2-BE4F-BBF3-C3C0E9B0E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62298"/>
            <a:ext cx="5342627" cy="3952412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B4A203-272C-4D42-8619-2574A1A20E95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727BBF-07E5-954E-9D93-8919FBE5F2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2D70218-1B8F-5246-8A69-DD1FFD58A023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5C31186-0E70-6A4D-A724-D078824AA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4A5583EB-BFA3-C247-8298-6E0D7689CC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0E06153-FABF-5F42-BB07-5A813839A3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39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02D45EEA-5E6E-7E4B-B689-1076AEFF92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99" y="1762297"/>
            <a:ext cx="10972803" cy="3952413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52762-CAAB-F146-A533-075AC9868569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39D8822-AA34-E447-96B5-E18C5F575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665206-E588-8E4F-B8B2-54F0CD103763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1E9FD33-A2EE-2049-B5E5-9998EAF631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26988EF-4AD7-EC4D-AD8C-5FE3AD1443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8B075B1-DA5C-444E-9BC1-D35E28E83E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54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 + Side Panel Tex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308030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11615" y="0"/>
            <a:ext cx="4880385" cy="6858000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B029CE-A9AF-9B48-A3CD-405E3BD827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6E6760-2116-3044-A065-E7D122C98E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A6B72-75DC-A844-9A40-E4D2951C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04D25-0EF3-6944-A98C-8558B5F1A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0531B3-34E2-2949-9489-3176ACD03C7E}"/>
              </a:ext>
            </a:extLst>
          </p:cNvPr>
          <p:cNvSpPr txBox="1">
            <a:spLocks/>
          </p:cNvSpPr>
          <p:nvPr userDrawn="1"/>
        </p:nvSpPr>
        <p:spPr>
          <a:xfrm>
            <a:off x="5722620" y="6278137"/>
            <a:ext cx="746761" cy="36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3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79699E9-4FB2-E546-A946-3395E539CE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1" r:id="rId3"/>
    <p:sldLayoutId id="2147483682" r:id="rId4"/>
    <p:sldLayoutId id="2147483661" r:id="rId5"/>
    <p:sldLayoutId id="2147483662" r:id="rId6"/>
    <p:sldLayoutId id="2147483663" r:id="rId7"/>
    <p:sldLayoutId id="2147483664" r:id="rId8"/>
    <p:sldLayoutId id="2147483649" r:id="rId9"/>
    <p:sldLayoutId id="2147483673" r:id="rId10"/>
    <p:sldLayoutId id="2147483674" r:id="rId11"/>
    <p:sldLayoutId id="2147483675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OMEARP@hud.gov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A680A-5726-E04D-A6DB-A1F5D873A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725" y="4583880"/>
            <a:ext cx="9747062" cy="874107"/>
          </a:xfrm>
        </p:spPr>
        <p:txBody>
          <a:bodyPr/>
          <a:lstStyle/>
          <a:p>
            <a:r>
              <a:rPr lang="en-US" dirty="0"/>
              <a:t>HOME and HOME-ARP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5BDCA-A130-2344-8E06-1ACDF1B974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NCDA – June 22, 2022</a:t>
            </a:r>
          </a:p>
        </p:txBody>
      </p:sp>
    </p:spTree>
    <p:extLst>
      <p:ext uri="{BB962C8B-B14F-4D97-AF65-F5344CB8AC3E}">
        <p14:creationId xmlns:p14="http://schemas.microsoft.com/office/powerpoint/2010/main" val="329181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34" y="1489754"/>
            <a:ext cx="11212531" cy="4602822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Introduction to Homeless Systems for PJs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ea typeface="Calibri" panose="020F0502020204030204" pitchFamily="34" charset="0"/>
              </a:rPr>
              <a:t>C</a:t>
            </a:r>
            <a:r>
              <a:rPr lang="en-US" sz="1900" dirty="0">
                <a:effectLst/>
                <a:ea typeface="Calibri" panose="020F0502020204030204" pitchFamily="34" charset="0"/>
              </a:rPr>
              <a:t>rash course on existing homeless service delivery (Webinar and e-Guidebook)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Providing HOME-ARP Operating Assistance and Capacity Building Assistance to Nonprofit Organizations (webinar, fact sheet)	 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HOME-ARP &amp; LIHTC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dirty="0">
                <a:ea typeface="Calibri" panose="020F0502020204030204" pitchFamily="34" charset="0"/>
              </a:rPr>
              <a:t>L</a:t>
            </a:r>
            <a:r>
              <a:rPr lang="en-US" sz="1900" dirty="0">
                <a:effectLst/>
                <a:ea typeface="Calibri" panose="020F0502020204030204" pitchFamily="34" charset="0"/>
              </a:rPr>
              <a:t>everaging other capital funding for HOME-ARP rental housing (e-Guidebook and Webinar)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HOME-ARP Rental Housing Underwriting (tool, webinars, FAQs)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Integrating Supportive Housing in Affordable Housing Developments (Webinar, Tools)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effectLst/>
                <a:ea typeface="Calibri" panose="020F0502020204030204" pitchFamily="34" charset="0"/>
              </a:rPr>
              <a:t>Integrating NCS into Existing Coordinated Entry Systems (webinar)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effectLst/>
                <a:ea typeface="Calibri" panose="020F0502020204030204" pitchFamily="34" charset="0"/>
              </a:rPr>
              <a:t>NCS Model Project Profiles (webinar and guidebook)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6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Other HOME-ARP TA Products</a:t>
            </a:r>
          </a:p>
        </p:txBody>
      </p:sp>
    </p:spTree>
    <p:extLst>
      <p:ext uri="{BB962C8B-B14F-4D97-AF65-F5344CB8AC3E}">
        <p14:creationId xmlns:p14="http://schemas.microsoft.com/office/powerpoint/2010/main" val="273095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34" y="1500026"/>
            <a:ext cx="11387192" cy="48083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Sponsor Role in HOME-ARP TBRA 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</a:rPr>
              <a:t>Webinar, Factsheet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Comparing HOME-ARP TBRA and CoC Rapid Rehousing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</a:rPr>
              <a:t>Webinar, Program Crosswalk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Establishing &amp; Managing HOME-ARP TBRA Programs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900" dirty="0" err="1">
                <a:effectLst/>
                <a:ea typeface="Calibri" panose="020F0502020204030204" pitchFamily="34" charset="0"/>
              </a:rPr>
              <a:t>eGuidebook</a:t>
            </a:r>
            <a:r>
              <a:rPr lang="en-US" sz="1900" dirty="0">
                <a:effectLst/>
                <a:ea typeface="Calibri" panose="020F0502020204030204" pitchFamily="34" charset="0"/>
              </a:rPr>
              <a:t>, Webinar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HOME TBRA Sample Agreement Templates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Partnering with Supportive Services Providers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</a:rPr>
              <a:t>(Webinar, Templates, e.g., Sample Policies and Procedures, Decision Trees, Written Agreements)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HOME-ARP/Emergency Solutions Grant (ESG) Crosswalk	</a:t>
            </a:r>
            <a:endParaRPr lang="en-US" sz="2400" dirty="0"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</a:rPr>
              <a:t>Webinar, Tools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Integrating NCS into Existing CoC Coordinated Entry Systems (Webinar)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ea typeface="Calibri" panose="020F0502020204030204" pitchFamily="34" charset="0"/>
              </a:rPr>
              <a:t>NCS Model Project Profiles (Webinar and guidebook)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Other HOME-ARP TA Products</a:t>
            </a:r>
          </a:p>
        </p:txBody>
      </p:sp>
    </p:spTree>
    <p:extLst>
      <p:ext uri="{BB962C8B-B14F-4D97-AF65-F5344CB8AC3E}">
        <p14:creationId xmlns:p14="http://schemas.microsoft.com/office/powerpoint/2010/main" val="330327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04EA35D-77F0-FE4B-2A09-417766DF4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200" dirty="0"/>
              <a:t>Contact your local HUD Field Office or </a:t>
            </a:r>
          </a:p>
          <a:p>
            <a:pPr marL="0" indent="0" algn="ctr">
              <a:buNone/>
            </a:pPr>
            <a:r>
              <a:rPr lang="en-US" sz="3200" dirty="0"/>
              <a:t>OAHP at </a:t>
            </a:r>
            <a:r>
              <a:rPr lang="en-US" sz="3200" dirty="0">
                <a:hlinkClick r:id="rId2"/>
              </a:rPr>
              <a:t>HOMEARP@hud.gov</a:t>
            </a:r>
            <a:endParaRPr lang="en-US" sz="32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4719BE-136C-176F-42FC-04C0F22B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Other Questions about HOME-ARP?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8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1" y="1551399"/>
            <a:ext cx="11212531" cy="4582274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/>
              <a:t>HOME Reform initiative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/>
              <a:t>Part of White House Housing Supply Action Plan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/>
              <a:t> Upcoming Final Rules (anticipated in 2022)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/>
              <a:t>HOME Grant-Based Accounting Rule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/>
              <a:t>Housing Opportunity Through Modernization Act of 2012 (HOTMA)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/>
              <a:t>Will make changes to how annual income and adjusted income are calculated under 24 CFR Part 5 for HOME, HTF, and other HUD programs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/>
              <a:t>National Standards for Physical Inspection Real Estate (NSPIRE) – 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/>
              <a:t>Will make limited changes to HOME and HTF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/>
              <a:t>AFFH Proposed Rulemaking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 Program and Other Updates</a:t>
            </a:r>
          </a:p>
        </p:txBody>
      </p:sp>
    </p:spTree>
    <p:extLst>
      <p:ext uri="{BB962C8B-B14F-4D97-AF65-F5344CB8AC3E}">
        <p14:creationId xmlns:p14="http://schemas.microsoft.com/office/powerpoint/2010/main" val="3773920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4268632"/>
          </a:xfrm>
        </p:spPr>
        <p:txBody>
          <a:bodyPr>
            <a:normAutofit/>
          </a:bodyPr>
          <a:lstStyle/>
          <a:p>
            <a:r>
              <a:rPr lang="en-US" sz="2400" dirty="0"/>
              <a:t>HUD extended certain waivers in 9/21/2021 memorandum</a:t>
            </a:r>
          </a:p>
          <a:p>
            <a:pPr lvl="1"/>
            <a:r>
              <a:rPr lang="en-US" sz="2400" dirty="0"/>
              <a:t>Waiver delaying ongoing inspections of HOME rental units and units occupied by HOME TBRA clients extended via September 2021 memo</a:t>
            </a:r>
          </a:p>
          <a:p>
            <a:pPr lvl="2"/>
            <a:r>
              <a:rPr lang="en-US" sz="2400" dirty="0"/>
              <a:t>Expired December 31, 2021</a:t>
            </a:r>
          </a:p>
          <a:p>
            <a:pPr lvl="2"/>
            <a:r>
              <a:rPr lang="en-US" sz="2400" dirty="0"/>
              <a:t>HOME PJs have 180 days to perform delayed inspections.</a:t>
            </a:r>
          </a:p>
          <a:p>
            <a:pPr lvl="1"/>
            <a:r>
              <a:rPr lang="en-US" sz="2400" dirty="0"/>
              <a:t>Four-Year Completion Deadline for HOME-assisted units was extended through March 31, 2022</a:t>
            </a:r>
          </a:p>
          <a:p>
            <a:pPr lvl="1"/>
            <a:r>
              <a:rPr lang="en-US" sz="2400" dirty="0"/>
              <a:t>Maximum Per Unit HOME Subsidy Limit applicable to projects to which HOME funds were committed on or before March 31, 2022</a:t>
            </a:r>
          </a:p>
          <a:p>
            <a:pPr lvl="1"/>
            <a:r>
              <a:rPr lang="en-US" sz="2400" dirty="0"/>
              <a:t>Match requirements extended through FY 2022</a:t>
            </a:r>
          </a:p>
          <a:p>
            <a:r>
              <a:rPr lang="en-US" sz="2400" dirty="0"/>
              <a:t>All other waivers expired on September 30, 2021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Expiration of HOME COVID Waivers </a:t>
            </a:r>
          </a:p>
        </p:txBody>
      </p:sp>
    </p:spTree>
    <p:extLst>
      <p:ext uri="{BB962C8B-B14F-4D97-AF65-F5344CB8AC3E}">
        <p14:creationId xmlns:p14="http://schemas.microsoft.com/office/powerpoint/2010/main" val="2751381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571946"/>
            <a:ext cx="11502776" cy="461930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Allocation Years Uncommitted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9 PJs       &gt; 5 years of allocations uncommitted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52 PJs	  Between 4 and 5 years of allocations uncommitted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134 PJs   Between 3 and 4 years of allocations uncommitted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206 PJs	   Between 2 and 3 years of allocations uncommitted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Uncommitted Funds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FY 2015 Grants</a:t>
            </a:r>
            <a:r>
              <a:rPr lang="en-US" sz="2400" dirty="0">
                <a:solidFill>
                  <a:schemeClr val="tx1"/>
                </a:solidFill>
              </a:rPr>
              <a:t>: 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$ 37,902,225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FY 2016 Grants:   </a:t>
            </a:r>
            <a:r>
              <a:rPr lang="en-US" sz="2400" dirty="0">
                <a:solidFill>
                  <a:schemeClr val="tx1"/>
                </a:solidFill>
              </a:rPr>
              <a:t>$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120,297,476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 Program Performance Concerns</a:t>
            </a:r>
          </a:p>
        </p:txBody>
      </p:sp>
    </p:spTree>
    <p:extLst>
      <p:ext uri="{BB962C8B-B14F-4D97-AF65-F5344CB8AC3E}">
        <p14:creationId xmlns:p14="http://schemas.microsoft.com/office/powerpoint/2010/main" val="4119069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571946"/>
            <a:ext cx="11502776" cy="461930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 HOME grants expire this September (shift from 8-year to 9-year period for expenditure began with FY 2015 funds)</a:t>
            </a:r>
          </a:p>
          <a:p>
            <a:r>
              <a:rPr lang="en-US" sz="2800" dirty="0">
                <a:solidFill>
                  <a:schemeClr val="tx1"/>
                </a:solidFill>
              </a:rPr>
              <a:t>PJs not committing their funds are at risk of losing funds - even committed funds - to expiration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Unexpended Funds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FY 2015 Grants</a:t>
            </a:r>
            <a:r>
              <a:rPr lang="en-US" sz="2400" dirty="0">
                <a:solidFill>
                  <a:schemeClr val="tx1"/>
                </a:solidFill>
              </a:rPr>
              <a:t>: 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$  45,780,469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FY 2016 Grants:   </a:t>
            </a:r>
            <a:r>
              <a:rPr lang="en-US" sz="2400" dirty="0">
                <a:solidFill>
                  <a:schemeClr val="tx1"/>
                </a:solidFill>
              </a:rPr>
              <a:t>$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166,757,188 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 Program Performance Concerns</a:t>
            </a:r>
          </a:p>
        </p:txBody>
      </p:sp>
    </p:spTree>
    <p:extLst>
      <p:ext uri="{BB962C8B-B14F-4D97-AF65-F5344CB8AC3E}">
        <p14:creationId xmlns:p14="http://schemas.microsoft.com/office/powerpoint/2010/main" val="252352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62298"/>
            <a:ext cx="11441989" cy="4391922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/>
              <a:t>HOME-ARP has been OAHP’s primary focus in 2021/2022</a:t>
            </a:r>
          </a:p>
          <a:p>
            <a:pPr lvl="1"/>
            <a:r>
              <a:rPr lang="en-US" sz="4400" dirty="0"/>
              <a:t>CPD Notice 21-10: Requirements for the Use of Funds in the HOME-American Rescue Plan Program, plus appendix issued Sept 13, 2021</a:t>
            </a:r>
          </a:p>
          <a:p>
            <a:pPr lvl="1"/>
            <a:r>
              <a:rPr lang="en-US" sz="4400" dirty="0"/>
              <a:t>Fact Sheets</a:t>
            </a:r>
          </a:p>
          <a:p>
            <a:r>
              <a:rPr lang="en-US" sz="5100" dirty="0"/>
              <a:t>Recent HOME-ARP Guidance </a:t>
            </a:r>
          </a:p>
          <a:p>
            <a:pPr lvl="1"/>
            <a:r>
              <a:rPr lang="en-US" sz="4400" dirty="0"/>
              <a:t>FAQs (39 with additional Q&amp;As to be published shortly)</a:t>
            </a:r>
          </a:p>
          <a:p>
            <a:pPr lvl="1"/>
            <a:r>
              <a:rPr lang="en-US" sz="4400" dirty="0"/>
              <a:t>Policy Brief: URA, 104(d), and HOME-ARP-specific relocation requirements</a:t>
            </a:r>
          </a:p>
          <a:p>
            <a:pPr lvl="1"/>
            <a:r>
              <a:rPr lang="en-US" sz="4400" dirty="0"/>
              <a:t>Policy Brief:  Preferences, Methods of Prioritization, and Limitations</a:t>
            </a:r>
          </a:p>
          <a:p>
            <a:r>
              <a:rPr lang="en-US" sz="5900" dirty="0"/>
              <a:t>Webinars</a:t>
            </a:r>
          </a:p>
          <a:p>
            <a:pPr lvl="1"/>
            <a:r>
              <a:rPr lang="en-US" sz="4400" dirty="0"/>
              <a:t>Program Overview Webinars (4 part – Fall 2021)</a:t>
            </a:r>
          </a:p>
          <a:p>
            <a:pPr lvl="1"/>
            <a:r>
              <a:rPr lang="en-US" sz="4400" dirty="0"/>
              <a:t>Understanding HOME-ARP Preferences, Referral Methods and Allocation Plan Requirements (May 17, 2022)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Policy Guidance</a:t>
            </a:r>
          </a:p>
        </p:txBody>
      </p:sp>
    </p:spTree>
    <p:extLst>
      <p:ext uri="{BB962C8B-B14F-4D97-AF65-F5344CB8AC3E}">
        <p14:creationId xmlns:p14="http://schemas.microsoft.com/office/powerpoint/2010/main" val="170288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541125"/>
            <a:ext cx="11212531" cy="441788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87 of 651 PJs have submitted HOME-ARP Allocation Plan</a:t>
            </a:r>
          </a:p>
          <a:p>
            <a:pPr lvl="1"/>
            <a:r>
              <a:rPr lang="en-US" sz="2400" dirty="0"/>
              <a:t>HUD has accepted 37 plans and fully contracted those grants </a:t>
            </a:r>
          </a:p>
          <a:p>
            <a:r>
              <a:rPr lang="en-US" sz="2900" dirty="0"/>
              <a:t>From accepted plans:</a:t>
            </a:r>
          </a:p>
          <a:p>
            <a:pPr lvl="1"/>
            <a:r>
              <a:rPr lang="en-US" sz="2400" dirty="0"/>
              <a:t>65% of funds budgeted for Rental Housing</a:t>
            </a:r>
          </a:p>
          <a:p>
            <a:pPr lvl="1"/>
            <a:r>
              <a:rPr lang="en-US" sz="2400" dirty="0"/>
              <a:t>16% of funds budgeted for Supportive Services</a:t>
            </a:r>
          </a:p>
          <a:p>
            <a:pPr lvl="1"/>
            <a:r>
              <a:rPr lang="en-US" sz="2400" dirty="0"/>
              <a:t>10% of funds budgeted for Non-congregate Shelter</a:t>
            </a:r>
          </a:p>
          <a:p>
            <a:pPr lvl="1"/>
            <a:r>
              <a:rPr lang="en-US" sz="2400" dirty="0"/>
              <a:t>  9% of funds budgeted for Tenant-Based Rental Assistance</a:t>
            </a:r>
          </a:p>
          <a:p>
            <a:pPr lvl="1"/>
            <a:r>
              <a:rPr lang="en-US" sz="2400" dirty="0"/>
              <a:t>Cumulative Rental Housing Production Estimates: 2635 units</a:t>
            </a:r>
          </a:p>
          <a:p>
            <a:r>
              <a:rPr lang="en-US" dirty="0"/>
              <a:t>$55 million for PJ Admin</a:t>
            </a:r>
          </a:p>
          <a:p>
            <a:r>
              <a:rPr lang="en-US" dirty="0"/>
              <a:t>$5.5m for nonprofit capacity building; $3.9m for nonprofit operating assistance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Status </a:t>
            </a:r>
          </a:p>
        </p:txBody>
      </p:sp>
    </p:spTree>
    <p:extLst>
      <p:ext uri="{BB962C8B-B14F-4D97-AF65-F5344CB8AC3E}">
        <p14:creationId xmlns:p14="http://schemas.microsoft.com/office/powerpoint/2010/main" val="3015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541125"/>
            <a:ext cx="11212531" cy="4417888"/>
          </a:xfrm>
        </p:spPr>
        <p:txBody>
          <a:bodyPr>
            <a:normAutofit/>
          </a:bodyPr>
          <a:lstStyle/>
          <a:p>
            <a:r>
              <a:rPr lang="en-US" sz="2800" dirty="0"/>
              <a:t>HUD did not establish deadline for HOME-ARP allocation plan submission</a:t>
            </a:r>
          </a:p>
          <a:p>
            <a:pPr lvl="1"/>
            <a:r>
              <a:rPr lang="en-US" sz="2400" dirty="0"/>
              <a:t>HUD expects timely and submission  </a:t>
            </a:r>
          </a:p>
          <a:p>
            <a:pPr lvl="1"/>
            <a:r>
              <a:rPr lang="en-US" sz="2400" dirty="0"/>
              <a:t>HUD may require repayment of any funds a PJ spends on administrative costs, if allocation plan is not submitted within reasonable timeframe</a:t>
            </a:r>
          </a:p>
          <a:p>
            <a:r>
              <a:rPr lang="en-US" sz="2900" dirty="0"/>
              <a:t>Some PJs have indicated that they are developing HOME-ARP allocation plan simultaneously with FY 22 Annual Action Plan</a:t>
            </a:r>
          </a:p>
          <a:p>
            <a:pPr lvl="1"/>
            <a:r>
              <a:rPr lang="en-US" sz="2400" dirty="0"/>
              <a:t>Statutory deadline for submitting AAP is August 16</a:t>
            </a:r>
            <a:r>
              <a:rPr lang="en-US" sz="2400" baseline="30000" dirty="0"/>
              <a:t>th</a:t>
            </a:r>
            <a:endParaRPr lang="en-US" sz="2400" dirty="0"/>
          </a:p>
          <a:p>
            <a:r>
              <a:rPr lang="en-US" sz="2800" dirty="0"/>
              <a:t>HUD has issued guidance, tools, and training on allocation plans</a:t>
            </a:r>
          </a:p>
          <a:p>
            <a:endParaRPr lang="en-US" sz="2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Allocation Plans</a:t>
            </a:r>
          </a:p>
        </p:txBody>
      </p:sp>
    </p:spTree>
    <p:extLst>
      <p:ext uri="{BB962C8B-B14F-4D97-AF65-F5344CB8AC3E}">
        <p14:creationId xmlns:p14="http://schemas.microsoft.com/office/powerpoint/2010/main" val="285241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541125"/>
            <a:ext cx="11212531" cy="469528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CPD-21-10: HOME-ARP Implementation Notice and Waivers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Policy Brief: Preferences, Methods of Prioritization, and Limitations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Public Participation Video FAQ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Allocation Plan FAQs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Sample HOME-ARP Allocation Plan Template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Tips for Using the HOME-ARP Allocation Plan Template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Common Issues in PJ Allocation Plans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HUD Review Checklist for HOME-ARP Allocation Plans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Rental Housing Production Goal Calculation Worksheet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Submitting a HOME-ARP Allocation Plan in IDIS – Video Tutorial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Allocation Plan Guidance</a:t>
            </a:r>
          </a:p>
        </p:txBody>
      </p:sp>
    </p:spTree>
    <p:extLst>
      <p:ext uri="{BB962C8B-B14F-4D97-AF65-F5344CB8AC3E}">
        <p14:creationId xmlns:p14="http://schemas.microsoft.com/office/powerpoint/2010/main" val="148506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541125"/>
            <a:ext cx="11212531" cy="441788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HOME-ARP Program Overview - Qualifying Populations, and Allocation Plan Requirements - September 27, 2021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HOME-ARP Preferences, Referral Methods and Rental Housing Requirements - September 29, 2021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HOME-ARP: Planning Process Webinar – November 17, 2021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Understanding HOME-ARP Preferences, Referral Methods, and Allocation Plan Requirements Webinar – May 17, 2022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Allocation Plan Webinars</a:t>
            </a:r>
          </a:p>
        </p:txBody>
      </p:sp>
    </p:spTree>
    <p:extLst>
      <p:ext uri="{BB962C8B-B14F-4D97-AF65-F5344CB8AC3E}">
        <p14:creationId xmlns:p14="http://schemas.microsoft.com/office/powerpoint/2010/main" val="193860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674687"/>
            <a:ext cx="11212531" cy="4284325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Ask-A-Question Desk for questions on: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ea typeface="Calibri" panose="020F0502020204030204" pitchFamily="34" charset="0"/>
              </a:rPr>
              <a:t>Allocation Plan Requirements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ea typeface="Calibri" panose="020F0502020204030204" pitchFamily="34" charset="0"/>
              </a:rPr>
              <a:t>Submitting an Allocation Plan in </a:t>
            </a:r>
            <a:r>
              <a:rPr lang="en-US" sz="2300" dirty="0" err="1">
                <a:ea typeface="Calibri" panose="020F0502020204030204" pitchFamily="34" charset="0"/>
              </a:rPr>
              <a:t>eCon</a:t>
            </a:r>
            <a:r>
              <a:rPr lang="en-US" sz="2300" dirty="0">
                <a:ea typeface="Calibri" panose="020F0502020204030204" pitchFamily="34" charset="0"/>
              </a:rPr>
              <a:t> Planning Suite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300" dirty="0">
                <a:effectLst/>
                <a:ea typeface="Calibri" panose="020F0502020204030204" pitchFamily="34" charset="0"/>
              </a:rPr>
              <a:t>IDIS issues related to HOME-ARP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</a:rPr>
              <a:t>Direct TA through Community Compass, upon request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/>
          </a:p>
          <a:p>
            <a:pPr marL="0" indent="0" algn="ctr">
              <a:buNone/>
            </a:pPr>
            <a:r>
              <a:rPr lang="en-US" sz="2800" i="1" dirty="0"/>
              <a:t>www.hudexchange.info/programs/home-arp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Allocation Plan Help</a:t>
            </a:r>
          </a:p>
        </p:txBody>
      </p:sp>
    </p:spTree>
    <p:extLst>
      <p:ext uri="{BB962C8B-B14F-4D97-AF65-F5344CB8AC3E}">
        <p14:creationId xmlns:p14="http://schemas.microsoft.com/office/powerpoint/2010/main" val="18445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674687"/>
            <a:ext cx="11212531" cy="4284325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HUD Office Hours – Qualifying Populations, Preferences, and Allocation Plans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Obtaining Data for Needs Assessments and Conducting Gaps Analyses (Webinar)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Getting the Most from HOME-ARP Partner Consultation - Webinar and Tools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Maximizing Citizen Engagement in HOME-ARP Public Participation Process (Webinar)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Developing Preferences and Determining Referral Methods (Webinar)	</a:t>
            </a:r>
          </a:p>
          <a:p>
            <a:r>
              <a:rPr lang="en-US" sz="2600" dirty="0">
                <a:effectLst/>
                <a:ea typeface="Calibri" panose="020F0502020204030204" pitchFamily="34" charset="0"/>
              </a:rPr>
              <a:t>ABCs of Approvable Allocation Plans (Delivered by webinar in 3 cohorts – State, Local, Consortium)	</a:t>
            </a:r>
            <a:endParaRPr lang="en-US" sz="2600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Upcoming Allocation Plan TA </a:t>
            </a:r>
          </a:p>
        </p:txBody>
      </p:sp>
    </p:spTree>
    <p:extLst>
      <p:ext uri="{BB962C8B-B14F-4D97-AF65-F5344CB8AC3E}">
        <p14:creationId xmlns:p14="http://schemas.microsoft.com/office/powerpoint/2010/main" val="196156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93EB3-25A4-4AC6-8A4D-CAB20CFF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70" y="1674687"/>
            <a:ext cx="11212531" cy="4284325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HUD Office Hours – Qualifying Populations, Preferences, and Allocation Plans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Obtaining Data for Needs Assessments and Conducting Gaps Analyses (Webinar)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Getting the Most from HOME-ARP Partner Consultation - Webinar and Tools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Maximizing Citizen Engagement in HOME-ARP Public Participation Process (Webinar)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Calibri" panose="020F0502020204030204" pitchFamily="34" charset="0"/>
              </a:rPr>
              <a:t>Developing Preferences and Determining Referral Methods (Webinar)	</a:t>
            </a:r>
          </a:p>
          <a:p>
            <a:r>
              <a:rPr lang="en-US" sz="2600" dirty="0">
                <a:effectLst/>
                <a:ea typeface="Calibri" panose="020F0502020204030204" pitchFamily="34" charset="0"/>
              </a:rPr>
              <a:t>ABCs of Approvable Allocation Plans (Delivered by webinar in 3 cohorts – State, Local, Consortium)	</a:t>
            </a:r>
            <a:endParaRPr lang="en-US" sz="2600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Upcoming Allocation Plan TA </a:t>
            </a:r>
          </a:p>
        </p:txBody>
      </p:sp>
    </p:spTree>
    <p:extLst>
      <p:ext uri="{BB962C8B-B14F-4D97-AF65-F5344CB8AC3E}">
        <p14:creationId xmlns:p14="http://schemas.microsoft.com/office/powerpoint/2010/main" val="13853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0A01C56-B1ED-A441-897A-9AB2010A08F4}" vid="{B6C6F712-072F-D848-BE4F-3B15B1A17A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6A32C4E4C6C43B0F755EBDD3BCDA0" ma:contentTypeVersion="2" ma:contentTypeDescription="Create a new document." ma:contentTypeScope="" ma:versionID="264a2d376b28f1576aca183d691fa40f">
  <xsd:schema xmlns:xsd="http://www.w3.org/2001/XMLSchema" xmlns:xs="http://www.w3.org/2001/XMLSchema" xmlns:p="http://schemas.microsoft.com/office/2006/metadata/properties" xmlns:ns2="f5bbe74d-7946-46c1-98be-7730228547fd" targetNamespace="http://schemas.microsoft.com/office/2006/metadata/properties" ma:root="true" ma:fieldsID="50e9b8a0df5d693e34d852cd62bb5707" ns2:_="">
    <xsd:import namespace="f5bbe74d-7946-46c1-98be-7730228547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be74d-7946-46c1-98be-773022854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FCEDB9-C3A7-41AE-B47D-358DAF5B17A6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f5bbe74d-7946-46c1-98be-7730228547f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35F23D-A544-4AD2-9C63-961D077273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D75860-7C4A-40F7-BD35-C47294A8E102}">
  <ds:schemaRefs>
    <ds:schemaRef ds:uri="f5bbe74d-7946-46c1-98be-773022854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1135</Words>
  <Application>Microsoft Office PowerPoint</Application>
  <PresentationFormat>Widescreen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HOME and HOME-ARP Updates</vt:lpstr>
      <vt:lpstr>HOME-ARP Policy Guidance</vt:lpstr>
      <vt:lpstr>HOME-ARP Status </vt:lpstr>
      <vt:lpstr>HOME-ARP Allocation Plans</vt:lpstr>
      <vt:lpstr>HOME-ARP Allocation Plan Guidance</vt:lpstr>
      <vt:lpstr>HOME-ARP Allocation Plan Webinars</vt:lpstr>
      <vt:lpstr>HOME-ARP Allocation Plan Help</vt:lpstr>
      <vt:lpstr>Upcoming Allocation Plan TA </vt:lpstr>
      <vt:lpstr>Upcoming Allocation Plan TA </vt:lpstr>
      <vt:lpstr>Other HOME-ARP TA Products</vt:lpstr>
      <vt:lpstr>Other HOME-ARP TA Products</vt:lpstr>
      <vt:lpstr>Other Questions about HOME-ARP? </vt:lpstr>
      <vt:lpstr>HOME Program and Other Updates</vt:lpstr>
      <vt:lpstr>Expiration of HOME COVID Waivers </vt:lpstr>
      <vt:lpstr>HOME Program Performance Concerns</vt:lpstr>
      <vt:lpstr>HOME Program Performance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Spitzel, Ryan</dc:creator>
  <cp:lastModifiedBy>Sardone, Virginia</cp:lastModifiedBy>
  <cp:revision>19</cp:revision>
  <dcterms:created xsi:type="dcterms:W3CDTF">2020-04-06T15:17:31Z</dcterms:created>
  <dcterms:modified xsi:type="dcterms:W3CDTF">2022-06-19T15:49:58Z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0x0101002A96A32C4E4C6C43B0F755EBDD3BCDA0</vt:lpwstr>
  </property>
</Properties>
</file>